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0"/>
  </p:notesMasterIdLst>
  <p:handoutMasterIdLst>
    <p:handoutMasterId r:id="rId21"/>
  </p:handoutMasterIdLst>
  <p:sldIdLst>
    <p:sldId id="256" r:id="rId5"/>
    <p:sldId id="279" r:id="rId6"/>
    <p:sldId id="287" r:id="rId7"/>
    <p:sldId id="288" r:id="rId8"/>
    <p:sldId id="289" r:id="rId9"/>
    <p:sldId id="290" r:id="rId10"/>
    <p:sldId id="291" r:id="rId11"/>
    <p:sldId id="280" r:id="rId12"/>
    <p:sldId id="281" r:id="rId13"/>
    <p:sldId id="282" r:id="rId14"/>
    <p:sldId id="283" r:id="rId15"/>
    <p:sldId id="284" r:id="rId16"/>
    <p:sldId id="285" r:id="rId17"/>
    <p:sldId id="286" r:id="rId18"/>
    <p:sldId id="29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241" autoAdjust="0"/>
  </p:normalViewPr>
  <p:slideViewPr>
    <p:cSldViewPr snapToGrid="0">
      <p:cViewPr varScale="1">
        <p:scale>
          <a:sx n="86" d="100"/>
          <a:sy n="86" d="100"/>
        </p:scale>
        <p:origin x="422" y="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4/16/2021</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4/16/2021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15</a:t>
            </a:fld>
            <a:endParaRPr lang="en-US" dirty="0"/>
          </a:p>
        </p:txBody>
      </p:sp>
    </p:spTree>
    <p:extLst>
      <p:ext uri="{BB962C8B-B14F-4D97-AF65-F5344CB8AC3E}">
        <p14:creationId xmlns:p14="http://schemas.microsoft.com/office/powerpoint/2010/main" val="438315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4/16/2021</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4/16/2021</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youtu.be/hu9kg7d4ya0"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jpeg"/><Relationship Id="rId7" Type="http://schemas.openxmlformats.org/officeDocument/2006/relationships/image" Target="../media/image10.jpe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jpeg"/><Relationship Id="rId9"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294313"/>
            <a:ext cx="10515600" cy="2387600"/>
          </a:xfrm>
        </p:spPr>
        <p:txBody>
          <a:bodyPr anchor="ctr" anchorCtr="0">
            <a:normAutofit/>
          </a:bodyPr>
          <a:lstStyle/>
          <a:p>
            <a:r>
              <a:rPr lang="en-US" sz="4800" dirty="0">
                <a:solidFill>
                  <a:schemeClr val="bg1"/>
                </a:solidFill>
              </a:rPr>
              <a:t>Portfolio Milestone Project</a:t>
            </a:r>
          </a:p>
        </p:txBody>
      </p:sp>
      <p:sp>
        <p:nvSpPr>
          <p:cNvPr id="3" name="Subtitle 2"/>
          <p:cNvSpPr>
            <a:spLocks noGrp="1"/>
          </p:cNvSpPr>
          <p:nvPr>
            <p:ph type="subTitle" idx="4294967295"/>
          </p:nvPr>
        </p:nvSpPr>
        <p:spPr>
          <a:xfrm>
            <a:off x="855620" y="2933105"/>
            <a:ext cx="9582736" cy="3165854"/>
          </a:xfrm>
        </p:spPr>
        <p:txBody>
          <a:bodyPr>
            <a:normAutofit/>
          </a:bodyPr>
          <a:lstStyle/>
          <a:p>
            <a:pPr marL="0" indent="0">
              <a:buNone/>
            </a:pPr>
            <a:r>
              <a:rPr lang="en-US" sz="2400" dirty="0">
                <a:solidFill>
                  <a:schemeClr val="bg1"/>
                </a:solidFill>
                <a:latin typeface="+mj-lt"/>
              </a:rPr>
              <a:t>Kobi Wiseman</a:t>
            </a:r>
          </a:p>
          <a:p>
            <a:pPr marL="0" indent="0">
              <a:buNone/>
            </a:pPr>
            <a:r>
              <a:rPr lang="en-US" sz="2400" dirty="0">
                <a:solidFill>
                  <a:schemeClr val="bg1"/>
                </a:solidFill>
                <a:latin typeface="+mj-lt"/>
              </a:rPr>
              <a:t>The School of Information Studies</a:t>
            </a:r>
          </a:p>
          <a:p>
            <a:pPr marL="0" indent="0">
              <a:buNone/>
            </a:pPr>
            <a:r>
              <a:rPr lang="en-US" sz="2400" dirty="0">
                <a:solidFill>
                  <a:schemeClr val="bg1"/>
                </a:solidFill>
                <a:latin typeface="+mj-lt"/>
              </a:rPr>
              <a:t>Syracuse University</a:t>
            </a:r>
          </a:p>
          <a:p>
            <a:pPr marL="0" indent="0">
              <a:buNone/>
            </a:pPr>
            <a:r>
              <a:rPr lang="en-US" sz="2400" dirty="0">
                <a:solidFill>
                  <a:schemeClr val="bg1"/>
                </a:solidFill>
                <a:latin typeface="+mj-lt"/>
              </a:rPr>
              <a:t>April 2021</a:t>
            </a:r>
          </a:p>
        </p:txBody>
      </p:sp>
      <p:pic>
        <p:nvPicPr>
          <p:cNvPr id="5" name="Picture 4" descr="Syracuse University - Wikipedia">
            <a:extLst>
              <a:ext uri="{FF2B5EF4-FFF2-40B4-BE49-F238E27FC236}">
                <a16:creationId xmlns:a16="http://schemas.microsoft.com/office/drawing/2014/main" id="{0D90DC71-29BC-4C5A-A2B1-1EFF098571E0}"/>
              </a:ext>
            </a:extLst>
          </p:cNvPr>
          <p:cNvPicPr/>
          <p:nvPr/>
        </p:nvPicPr>
        <p:blipFill>
          <a:blip r:embed="rId3" cstate="print">
            <a:lum bright="70000" contrast="-70000"/>
            <a:extLst>
              <a:ext uri="{28A0092B-C50C-407E-A947-70E740481C1C}">
                <a14:useLocalDpi xmlns:a14="http://schemas.microsoft.com/office/drawing/2010/main" val="0"/>
              </a:ext>
            </a:extLst>
          </a:blip>
          <a:srcRect/>
          <a:stretch>
            <a:fillRect/>
          </a:stretch>
        </p:blipFill>
        <p:spPr bwMode="auto">
          <a:xfrm>
            <a:off x="10289768" y="4841835"/>
            <a:ext cx="1342390" cy="1346835"/>
          </a:xfrm>
          <a:prstGeom prst="rect">
            <a:avLst/>
          </a:prstGeom>
          <a:noFill/>
          <a:ln>
            <a:noFill/>
          </a:ln>
        </p:spPr>
      </p:pic>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7" y="448056"/>
            <a:ext cx="10806700" cy="640080"/>
          </a:xfrm>
        </p:spPr>
        <p:txBody>
          <a:bodyPr>
            <a:normAutofit fontScale="90000"/>
          </a:bodyPr>
          <a:lstStyle/>
          <a:p>
            <a:r>
              <a:rPr lang="en-US" b="1" dirty="0">
                <a:latin typeface="Segoe UI Light" panose="020B0502040204020203" pitchFamily="34" charset="0"/>
                <a:cs typeface="Segoe UI Light" panose="020B0502040204020203" pitchFamily="34" charset="0"/>
              </a:rPr>
              <a:t>Identifying Patterns in Data via Visualization, Statistical Analysis, and Data Mining</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pic>
        <p:nvPicPr>
          <p:cNvPr id="5" name="תמונה 3">
            <a:extLst>
              <a:ext uri="{FF2B5EF4-FFF2-40B4-BE49-F238E27FC236}">
                <a16:creationId xmlns:a16="http://schemas.microsoft.com/office/drawing/2014/main" id="{4546BE34-01DB-40EB-9A49-36D8B83A1608}"/>
              </a:ext>
            </a:extLst>
          </p:cNvPr>
          <p:cNvPicPr/>
          <p:nvPr/>
        </p:nvPicPr>
        <p:blipFill>
          <a:blip r:embed="rId3">
            <a:extLst>
              <a:ext uri="{28A0092B-C50C-407E-A947-70E740481C1C}">
                <a14:useLocalDpi xmlns:a14="http://schemas.microsoft.com/office/drawing/2010/main" val="0"/>
              </a:ext>
            </a:extLst>
          </a:blip>
          <a:stretch>
            <a:fillRect/>
          </a:stretch>
        </p:blipFill>
        <p:spPr>
          <a:xfrm>
            <a:off x="353880" y="2013045"/>
            <a:ext cx="5731510" cy="3151505"/>
          </a:xfrm>
          <a:prstGeom prst="rect">
            <a:avLst/>
          </a:prstGeom>
        </p:spPr>
      </p:pic>
      <p:pic>
        <p:nvPicPr>
          <p:cNvPr id="6" name="תמונה 6">
            <a:extLst>
              <a:ext uri="{FF2B5EF4-FFF2-40B4-BE49-F238E27FC236}">
                <a16:creationId xmlns:a16="http://schemas.microsoft.com/office/drawing/2014/main" id="{5BAF7A2F-D1FF-44DA-AAA9-5C971DEA52AE}"/>
              </a:ext>
            </a:extLst>
          </p:cNvPr>
          <p:cNvPicPr/>
          <p:nvPr/>
        </p:nvPicPr>
        <p:blipFill>
          <a:blip r:embed="rId4">
            <a:extLst>
              <a:ext uri="{28A0092B-C50C-407E-A947-70E740481C1C}">
                <a14:useLocalDpi xmlns:a14="http://schemas.microsoft.com/office/drawing/2010/main" val="0"/>
              </a:ext>
            </a:extLst>
          </a:blip>
          <a:stretch>
            <a:fillRect/>
          </a:stretch>
        </p:blipFill>
        <p:spPr>
          <a:xfrm>
            <a:off x="6150998" y="2004705"/>
            <a:ext cx="5576404" cy="3170977"/>
          </a:xfrm>
          <a:prstGeom prst="rect">
            <a:avLst/>
          </a:prstGeom>
        </p:spPr>
      </p:pic>
    </p:spTree>
    <p:extLst>
      <p:ext uri="{BB962C8B-B14F-4D97-AF65-F5344CB8AC3E}">
        <p14:creationId xmlns:p14="http://schemas.microsoft.com/office/powerpoint/2010/main" val="33027578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7" y="448056"/>
            <a:ext cx="8152276" cy="640080"/>
          </a:xfrm>
        </p:spPr>
        <p:txBody>
          <a:bodyPr>
            <a:normAutofit/>
          </a:bodyPr>
          <a:lstStyle/>
          <a:p>
            <a:r>
              <a:rPr lang="en-US" b="1" dirty="0">
                <a:latin typeface="Segoe UI Light" panose="020B0502040204020203" pitchFamily="34" charset="0"/>
                <a:cs typeface="Segoe UI Light" panose="020B0502040204020203" pitchFamily="34" charset="0"/>
              </a:rPr>
              <a:t>Developing Alternative Strategies Based on the Data</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pic>
        <p:nvPicPr>
          <p:cNvPr id="5" name="תמונה 7">
            <a:extLst>
              <a:ext uri="{FF2B5EF4-FFF2-40B4-BE49-F238E27FC236}">
                <a16:creationId xmlns:a16="http://schemas.microsoft.com/office/drawing/2014/main" id="{03D7FB73-64C9-4765-B7E1-8A59877BC14C}"/>
              </a:ext>
            </a:extLst>
          </p:cNvPr>
          <p:cNvPicPr/>
          <p:nvPr/>
        </p:nvPicPr>
        <p:blipFill>
          <a:blip r:embed="rId3"/>
          <a:stretch>
            <a:fillRect/>
          </a:stretch>
        </p:blipFill>
        <p:spPr>
          <a:xfrm>
            <a:off x="3265756" y="1403809"/>
            <a:ext cx="5731510" cy="4760595"/>
          </a:xfrm>
          <a:prstGeom prst="rect">
            <a:avLst/>
          </a:prstGeom>
          <a:ln>
            <a:solidFill>
              <a:schemeClr val="tx1"/>
            </a:solidFill>
          </a:ln>
        </p:spPr>
      </p:pic>
    </p:spTree>
    <p:extLst>
      <p:ext uri="{BB962C8B-B14F-4D97-AF65-F5344CB8AC3E}">
        <p14:creationId xmlns:p14="http://schemas.microsoft.com/office/powerpoint/2010/main" val="23214292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7" y="501322"/>
            <a:ext cx="10575880" cy="640080"/>
          </a:xfrm>
        </p:spPr>
        <p:txBody>
          <a:bodyPr>
            <a:normAutofit fontScale="90000"/>
          </a:bodyPr>
          <a:lstStyle/>
          <a:p>
            <a:r>
              <a:rPr lang="en-US" b="1" dirty="0">
                <a:latin typeface="Segoe UI Light" panose="020B0502040204020203" pitchFamily="34" charset="0"/>
                <a:cs typeface="Segoe UI Light" panose="020B0502040204020203" pitchFamily="34" charset="0"/>
              </a:rPr>
              <a:t>Developing a Plan of Action to Implement the Business Decisions Derived from the Analysis</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pic>
        <p:nvPicPr>
          <p:cNvPr id="5" name="תמונה 8">
            <a:extLst>
              <a:ext uri="{FF2B5EF4-FFF2-40B4-BE49-F238E27FC236}">
                <a16:creationId xmlns:a16="http://schemas.microsoft.com/office/drawing/2014/main" id="{64D25CAB-2965-477E-965C-48F053445803}"/>
              </a:ext>
            </a:extLst>
          </p:cNvPr>
          <p:cNvPicPr/>
          <p:nvPr/>
        </p:nvPicPr>
        <p:blipFill>
          <a:blip r:embed="rId3">
            <a:extLst>
              <a:ext uri="{28A0092B-C50C-407E-A947-70E740481C1C}">
                <a14:useLocalDpi xmlns:a14="http://schemas.microsoft.com/office/drawing/2010/main" val="0"/>
              </a:ext>
            </a:extLst>
          </a:blip>
          <a:stretch>
            <a:fillRect/>
          </a:stretch>
        </p:blipFill>
        <p:spPr>
          <a:xfrm>
            <a:off x="3230245" y="1332529"/>
            <a:ext cx="5731510" cy="5133975"/>
          </a:xfrm>
          <a:prstGeom prst="rect">
            <a:avLst/>
          </a:prstGeom>
          <a:ln>
            <a:solidFill>
              <a:schemeClr val="tx1"/>
            </a:solidFill>
          </a:ln>
        </p:spPr>
      </p:pic>
    </p:spTree>
    <p:extLst>
      <p:ext uri="{BB962C8B-B14F-4D97-AF65-F5344CB8AC3E}">
        <p14:creationId xmlns:p14="http://schemas.microsoft.com/office/powerpoint/2010/main" val="7705502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4877" y="412545"/>
            <a:ext cx="11392626" cy="640080"/>
          </a:xfrm>
        </p:spPr>
        <p:txBody>
          <a:bodyPr>
            <a:noAutofit/>
          </a:bodyPr>
          <a:lstStyle/>
          <a:p>
            <a:r>
              <a:rPr lang="en-US" sz="2000" b="1" dirty="0">
                <a:latin typeface="Segoe UI Light" panose="020B0502040204020203" pitchFamily="34" charset="0"/>
                <a:cs typeface="Segoe UI Light" panose="020B0502040204020203" pitchFamily="34" charset="0"/>
              </a:rPr>
              <a:t>Demonstrating Communication Skills Regarding Data and Its Analysis for Managers, IT Professionals, Programmers, Statisticians, And Other Relevant Professionals in Their Organization</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sp>
        <p:nvSpPr>
          <p:cNvPr id="2" name="TextBox 1">
            <a:extLst>
              <a:ext uri="{FF2B5EF4-FFF2-40B4-BE49-F238E27FC236}">
                <a16:creationId xmlns:a16="http://schemas.microsoft.com/office/drawing/2014/main" id="{2C94BB6B-D7B2-4F1D-B9A6-EFACA9333FA0}"/>
              </a:ext>
            </a:extLst>
          </p:cNvPr>
          <p:cNvSpPr txBox="1"/>
          <p:nvPr/>
        </p:nvSpPr>
        <p:spPr>
          <a:xfrm>
            <a:off x="506027" y="2618912"/>
            <a:ext cx="4102405" cy="1454694"/>
          </a:xfrm>
          <a:prstGeom prst="rect">
            <a:avLst/>
          </a:prstGeom>
          <a:noFill/>
        </p:spPr>
        <p:txBody>
          <a:bodyPr wrap="none" rtlCol="0">
            <a:spAutoFit/>
          </a:bodyPr>
          <a:lstStyle/>
          <a:p>
            <a:pPr>
              <a:lnSpc>
                <a:spcPct val="200000"/>
              </a:lnSpc>
            </a:pPr>
            <a:r>
              <a:rPr lang="en-US" sz="2400" b="1" dirty="0">
                <a:latin typeface="+mj-lt"/>
              </a:rPr>
              <a:t>Watch my YouTube video:</a:t>
            </a:r>
          </a:p>
          <a:p>
            <a:pPr>
              <a:lnSpc>
                <a:spcPct val="200000"/>
              </a:lnSpc>
            </a:pPr>
            <a:r>
              <a:rPr lang="en-US" sz="2400" b="1" u="sng" dirty="0">
                <a:solidFill>
                  <a:srgbClr val="0563C1"/>
                </a:solidFill>
                <a:effectLst/>
                <a:latin typeface="+mj-lt"/>
                <a:ea typeface="Times New Roman" panose="02020603050405020304" pitchFamily="18" charset="0"/>
                <a:cs typeface="Arial" panose="020B0604020202020204" pitchFamily="34" charset="0"/>
                <a:hlinkClick r:id="rId3"/>
              </a:rPr>
              <a:t>https://youtu.be/hu9kg7d4ya0</a:t>
            </a:r>
            <a:endParaRPr lang="en-US" sz="2400" b="1" dirty="0">
              <a:effectLst/>
              <a:latin typeface="+mj-lt"/>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30459901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6" y="448056"/>
            <a:ext cx="8578405" cy="640080"/>
          </a:xfrm>
        </p:spPr>
        <p:txBody>
          <a:bodyPr>
            <a:normAutofit fontScale="90000"/>
          </a:bodyPr>
          <a:lstStyle/>
          <a:p>
            <a:r>
              <a:rPr lang="en-US" b="1" dirty="0">
                <a:latin typeface="Segoe UI Light" panose="020B0502040204020203" pitchFamily="34" charset="0"/>
                <a:cs typeface="Segoe UI Light" panose="020B0502040204020203" pitchFamily="34" charset="0"/>
              </a:rPr>
              <a:t>Synthesizing the Ethical Dimensions of Data Science Practice</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graphicFrame>
        <p:nvGraphicFramePr>
          <p:cNvPr id="2" name="Table 2">
            <a:extLst>
              <a:ext uri="{FF2B5EF4-FFF2-40B4-BE49-F238E27FC236}">
                <a16:creationId xmlns:a16="http://schemas.microsoft.com/office/drawing/2014/main" id="{845193ED-DB77-42F3-AED5-1B41456C595B}"/>
              </a:ext>
            </a:extLst>
          </p:cNvPr>
          <p:cNvGraphicFramePr>
            <a:graphicFrameLocks noGrp="1"/>
          </p:cNvGraphicFramePr>
          <p:nvPr>
            <p:extLst>
              <p:ext uri="{D42A27DB-BD31-4B8C-83A1-F6EECF244321}">
                <p14:modId xmlns:p14="http://schemas.microsoft.com/office/powerpoint/2010/main" val="2323751622"/>
              </p:ext>
            </p:extLst>
          </p:nvPr>
        </p:nvGraphicFramePr>
        <p:xfrm>
          <a:off x="2458126" y="2344279"/>
          <a:ext cx="7129758" cy="2966720"/>
        </p:xfrm>
        <a:graphic>
          <a:graphicData uri="http://schemas.openxmlformats.org/drawingml/2006/table">
            <a:tbl>
              <a:tblPr firstRow="1" bandRow="1">
                <a:tableStyleId>{5C22544A-7EE6-4342-B048-85BDC9FD1C3A}</a:tableStyleId>
              </a:tblPr>
              <a:tblGrid>
                <a:gridCol w="1073371">
                  <a:extLst>
                    <a:ext uri="{9D8B030D-6E8A-4147-A177-3AD203B41FA5}">
                      <a16:colId xmlns:a16="http://schemas.microsoft.com/office/drawing/2014/main" val="2935498399"/>
                    </a:ext>
                  </a:extLst>
                </a:gridCol>
                <a:gridCol w="1441580">
                  <a:extLst>
                    <a:ext uri="{9D8B030D-6E8A-4147-A177-3AD203B41FA5}">
                      <a16:colId xmlns:a16="http://schemas.microsoft.com/office/drawing/2014/main" val="47614712"/>
                    </a:ext>
                  </a:extLst>
                </a:gridCol>
                <a:gridCol w="1362468">
                  <a:extLst>
                    <a:ext uri="{9D8B030D-6E8A-4147-A177-3AD203B41FA5}">
                      <a16:colId xmlns:a16="http://schemas.microsoft.com/office/drawing/2014/main" val="1049927307"/>
                    </a:ext>
                  </a:extLst>
                </a:gridCol>
                <a:gridCol w="984492">
                  <a:extLst>
                    <a:ext uri="{9D8B030D-6E8A-4147-A177-3AD203B41FA5}">
                      <a16:colId xmlns:a16="http://schemas.microsoft.com/office/drawing/2014/main" val="2987191217"/>
                    </a:ext>
                  </a:extLst>
                </a:gridCol>
                <a:gridCol w="755949">
                  <a:extLst>
                    <a:ext uri="{9D8B030D-6E8A-4147-A177-3AD203B41FA5}">
                      <a16:colId xmlns:a16="http://schemas.microsoft.com/office/drawing/2014/main" val="3983866017"/>
                    </a:ext>
                  </a:extLst>
                </a:gridCol>
                <a:gridCol w="755949">
                  <a:extLst>
                    <a:ext uri="{9D8B030D-6E8A-4147-A177-3AD203B41FA5}">
                      <a16:colId xmlns:a16="http://schemas.microsoft.com/office/drawing/2014/main" val="1018364074"/>
                    </a:ext>
                  </a:extLst>
                </a:gridCol>
                <a:gridCol w="755949">
                  <a:extLst>
                    <a:ext uri="{9D8B030D-6E8A-4147-A177-3AD203B41FA5}">
                      <a16:colId xmlns:a16="http://schemas.microsoft.com/office/drawing/2014/main" val="2117970386"/>
                    </a:ext>
                  </a:extLst>
                </a:gridCol>
              </a:tblGrid>
              <a:tr h="370840">
                <a:tc>
                  <a:txBody>
                    <a:bodyPr/>
                    <a:lstStyle/>
                    <a:p>
                      <a:r>
                        <a:rPr lang="en-US" dirty="0" err="1"/>
                        <a:t>User_ID</a:t>
                      </a:r>
                      <a:endParaRPr lang="en-US" dirty="0"/>
                    </a:p>
                  </a:txBody>
                  <a:tcPr/>
                </a:tc>
                <a:tc>
                  <a:txBody>
                    <a:bodyPr/>
                    <a:lstStyle/>
                    <a:p>
                      <a:r>
                        <a:rPr lang="en-US" dirty="0" err="1"/>
                        <a:t>First_Name</a:t>
                      </a:r>
                      <a:endParaRPr lang="en-US" dirty="0"/>
                    </a:p>
                  </a:txBody>
                  <a:tcPr/>
                </a:tc>
                <a:tc>
                  <a:txBody>
                    <a:bodyPr/>
                    <a:lstStyle/>
                    <a:p>
                      <a:r>
                        <a:rPr lang="en-US" dirty="0" err="1"/>
                        <a:t>Last_Name</a:t>
                      </a:r>
                      <a:endParaRPr lang="en-US" dirty="0"/>
                    </a:p>
                  </a:txBody>
                  <a:tcPr/>
                </a:tc>
                <a:tc>
                  <a:txBody>
                    <a:bodyPr/>
                    <a:lstStyle/>
                    <a:p>
                      <a:r>
                        <a:rPr lang="en-US" dirty="0"/>
                        <a:t>Gender</a:t>
                      </a:r>
                    </a:p>
                  </a:txBody>
                  <a:tcPr/>
                </a:tc>
                <a:tc>
                  <a:txBody>
                    <a:bodyPr/>
                    <a:lstStyle/>
                    <a:p>
                      <a:r>
                        <a:rPr lang="en-US" dirty="0"/>
                        <a:t>Age</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3593740661"/>
                  </a:ext>
                </a:extLst>
              </a:tr>
              <a:tr h="370840">
                <a:tc>
                  <a:txBody>
                    <a:bodyPr/>
                    <a:lstStyle/>
                    <a:p>
                      <a:endParaRPr lang="en-US"/>
                    </a:p>
                  </a:txBody>
                  <a:tcPr/>
                </a:tc>
                <a:tc>
                  <a:txBody>
                    <a:bodyPr/>
                    <a:lstStyle/>
                    <a:p>
                      <a:endParaRPr lang="en-US"/>
                    </a:p>
                  </a:txBody>
                  <a:tcPr/>
                </a:tc>
                <a:tc>
                  <a:txBody>
                    <a:bodyPr/>
                    <a:lstStyle/>
                    <a:p>
                      <a:endParaRPr lang="en-US"/>
                    </a:p>
                  </a:txBody>
                  <a:tcPr/>
                </a:tc>
                <a:tc>
                  <a:txBody>
                    <a:bodyPr/>
                    <a:lstStyle/>
                    <a:p>
                      <a:pPr algn="ctr"/>
                      <a:r>
                        <a:rPr lang="en-US" dirty="0"/>
                        <a:t>F</a:t>
                      </a:r>
                    </a:p>
                  </a:txBody>
                  <a:tcPr/>
                </a:tc>
                <a:tc>
                  <a:txBody>
                    <a:bodyPr/>
                    <a:lstStyle/>
                    <a:p>
                      <a:pPr algn="ctr"/>
                      <a:r>
                        <a:rPr lang="en-US" dirty="0"/>
                        <a:t>16</a:t>
                      </a:r>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947864588"/>
                  </a:ext>
                </a:extLst>
              </a:tr>
              <a:tr h="370840">
                <a:tc>
                  <a:txBody>
                    <a:bodyPr/>
                    <a:lstStyle/>
                    <a:p>
                      <a:endParaRPr lang="en-US"/>
                    </a:p>
                  </a:txBody>
                  <a:tcPr/>
                </a:tc>
                <a:tc>
                  <a:txBody>
                    <a:bodyPr/>
                    <a:lstStyle/>
                    <a:p>
                      <a:endParaRPr lang="en-US"/>
                    </a:p>
                  </a:txBody>
                  <a:tcPr/>
                </a:tc>
                <a:tc>
                  <a:txBody>
                    <a:bodyPr/>
                    <a:lstStyle/>
                    <a:p>
                      <a:endParaRPr lang="en-US"/>
                    </a:p>
                  </a:txBody>
                  <a:tcPr/>
                </a:tc>
                <a:tc>
                  <a:txBody>
                    <a:bodyPr/>
                    <a:lstStyle/>
                    <a:p>
                      <a:pPr algn="ctr"/>
                      <a:r>
                        <a:rPr lang="en-US" dirty="0"/>
                        <a:t>F</a:t>
                      </a:r>
                    </a:p>
                  </a:txBody>
                  <a:tcPr/>
                </a:tc>
                <a:tc>
                  <a:txBody>
                    <a:bodyPr/>
                    <a:lstStyle/>
                    <a:p>
                      <a:pPr algn="ctr"/>
                      <a:r>
                        <a:rPr lang="en-US" dirty="0"/>
                        <a:t>19</a:t>
                      </a:r>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3706249870"/>
                  </a:ext>
                </a:extLst>
              </a:tr>
              <a:tr h="370840">
                <a:tc>
                  <a:txBody>
                    <a:bodyPr/>
                    <a:lstStyle/>
                    <a:p>
                      <a:endParaRPr lang="en-US"/>
                    </a:p>
                  </a:txBody>
                  <a:tcPr/>
                </a:tc>
                <a:tc>
                  <a:txBody>
                    <a:bodyPr/>
                    <a:lstStyle/>
                    <a:p>
                      <a:endParaRPr lang="en-US"/>
                    </a:p>
                  </a:txBody>
                  <a:tcPr/>
                </a:tc>
                <a:tc>
                  <a:txBody>
                    <a:bodyPr/>
                    <a:lstStyle/>
                    <a:p>
                      <a:endParaRPr lang="en-US"/>
                    </a:p>
                  </a:txBody>
                  <a:tcPr/>
                </a:tc>
                <a:tc>
                  <a:txBody>
                    <a:bodyPr/>
                    <a:lstStyle/>
                    <a:p>
                      <a:pPr algn="ctr"/>
                      <a:r>
                        <a:rPr lang="en-US" dirty="0"/>
                        <a:t>M</a:t>
                      </a:r>
                    </a:p>
                  </a:txBody>
                  <a:tcPr/>
                </a:tc>
                <a:tc>
                  <a:txBody>
                    <a:bodyPr/>
                    <a:lstStyle/>
                    <a:p>
                      <a:pPr algn="ctr"/>
                      <a:r>
                        <a:rPr lang="en-US" dirty="0"/>
                        <a:t>24</a:t>
                      </a:r>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4147013619"/>
                  </a:ext>
                </a:extLst>
              </a:tr>
              <a:tr h="370840">
                <a:tc>
                  <a:txBody>
                    <a:bodyPr/>
                    <a:lstStyle/>
                    <a:p>
                      <a:endParaRPr lang="en-US"/>
                    </a:p>
                  </a:txBody>
                  <a:tcPr/>
                </a:tc>
                <a:tc>
                  <a:txBody>
                    <a:bodyPr/>
                    <a:lstStyle/>
                    <a:p>
                      <a:endParaRPr lang="en-US"/>
                    </a:p>
                  </a:txBody>
                  <a:tcPr/>
                </a:tc>
                <a:tc>
                  <a:txBody>
                    <a:bodyPr/>
                    <a:lstStyle/>
                    <a:p>
                      <a:endParaRPr lang="en-US"/>
                    </a:p>
                  </a:txBody>
                  <a:tcPr/>
                </a:tc>
                <a:tc>
                  <a:txBody>
                    <a:bodyPr/>
                    <a:lstStyle/>
                    <a:p>
                      <a:pPr algn="ctr"/>
                      <a:r>
                        <a:rPr lang="en-US" dirty="0"/>
                        <a:t>M</a:t>
                      </a:r>
                    </a:p>
                  </a:txBody>
                  <a:tcPr/>
                </a:tc>
                <a:tc>
                  <a:txBody>
                    <a:bodyPr/>
                    <a:lstStyle/>
                    <a:p>
                      <a:pPr algn="ctr"/>
                      <a:r>
                        <a:rPr lang="en-US" dirty="0"/>
                        <a:t>19</a:t>
                      </a:r>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829905323"/>
                  </a:ext>
                </a:extLst>
              </a:tr>
              <a:tr h="370840">
                <a:tc>
                  <a:txBody>
                    <a:bodyPr/>
                    <a:lstStyle/>
                    <a:p>
                      <a:endParaRPr lang="en-US"/>
                    </a:p>
                  </a:txBody>
                  <a:tcPr/>
                </a:tc>
                <a:tc>
                  <a:txBody>
                    <a:bodyPr/>
                    <a:lstStyle/>
                    <a:p>
                      <a:endParaRPr lang="en-US"/>
                    </a:p>
                  </a:txBody>
                  <a:tcPr/>
                </a:tc>
                <a:tc>
                  <a:txBody>
                    <a:bodyPr/>
                    <a:lstStyle/>
                    <a:p>
                      <a:endParaRPr lang="en-US"/>
                    </a:p>
                  </a:txBody>
                  <a:tcPr/>
                </a:tc>
                <a:tc>
                  <a:txBody>
                    <a:bodyPr/>
                    <a:lstStyle/>
                    <a:p>
                      <a:pPr algn="ctr"/>
                      <a:r>
                        <a:rPr lang="en-US" dirty="0"/>
                        <a:t>F</a:t>
                      </a:r>
                    </a:p>
                  </a:txBody>
                  <a:tcPr/>
                </a:tc>
                <a:tc>
                  <a:txBody>
                    <a:bodyPr/>
                    <a:lstStyle/>
                    <a:p>
                      <a:pPr algn="ctr"/>
                      <a:r>
                        <a:rPr lang="en-US" dirty="0"/>
                        <a:t>42</a:t>
                      </a:r>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4005849352"/>
                  </a:ext>
                </a:extLst>
              </a:tr>
              <a:tr h="370840">
                <a:tc>
                  <a:txBody>
                    <a:bodyPr/>
                    <a:lstStyle/>
                    <a:p>
                      <a:endParaRPr lang="en-US"/>
                    </a:p>
                  </a:txBody>
                  <a:tcPr/>
                </a:tc>
                <a:tc>
                  <a:txBody>
                    <a:bodyPr/>
                    <a:lstStyle/>
                    <a:p>
                      <a:endParaRPr lang="en-US"/>
                    </a:p>
                  </a:txBody>
                  <a:tcPr/>
                </a:tc>
                <a:tc>
                  <a:txBody>
                    <a:bodyPr/>
                    <a:lstStyle/>
                    <a:p>
                      <a:endParaRPr lang="en-US"/>
                    </a:p>
                  </a:txBody>
                  <a:tcPr/>
                </a:tc>
                <a:tc>
                  <a:txBody>
                    <a:bodyPr/>
                    <a:lstStyle/>
                    <a:p>
                      <a:pPr algn="ctr"/>
                      <a:r>
                        <a:rPr lang="en-US" dirty="0"/>
                        <a:t>M</a:t>
                      </a:r>
                    </a:p>
                  </a:txBody>
                  <a:tcPr/>
                </a:tc>
                <a:tc>
                  <a:txBody>
                    <a:bodyPr/>
                    <a:lstStyle/>
                    <a:p>
                      <a:pPr algn="ctr"/>
                      <a:r>
                        <a:rPr lang="en-US" dirty="0"/>
                        <a:t>25</a:t>
                      </a:r>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3940335902"/>
                  </a:ext>
                </a:extLst>
              </a:tr>
              <a:tr h="370840">
                <a:tc>
                  <a:txBody>
                    <a:bodyPr/>
                    <a:lstStyle/>
                    <a:p>
                      <a:endParaRPr lang="en-US"/>
                    </a:p>
                  </a:txBody>
                  <a:tcPr/>
                </a:tc>
                <a:tc>
                  <a:txBody>
                    <a:bodyPr/>
                    <a:lstStyle/>
                    <a:p>
                      <a:endParaRPr lang="en-US"/>
                    </a:p>
                  </a:txBody>
                  <a:tcPr/>
                </a:tc>
                <a:tc>
                  <a:txBody>
                    <a:bodyPr/>
                    <a:lstStyle/>
                    <a:p>
                      <a:endParaRPr lang="en-US"/>
                    </a:p>
                  </a:txBody>
                  <a:tcPr/>
                </a:tc>
                <a:tc>
                  <a:txBody>
                    <a:bodyPr/>
                    <a:lstStyle/>
                    <a:p>
                      <a:pPr algn="ctr"/>
                      <a:r>
                        <a:rPr lang="en-US" dirty="0"/>
                        <a:t>F</a:t>
                      </a:r>
                    </a:p>
                  </a:txBody>
                  <a:tcPr/>
                </a:tc>
                <a:tc>
                  <a:txBody>
                    <a:bodyPr/>
                    <a:lstStyle/>
                    <a:p>
                      <a:pPr algn="ctr"/>
                      <a:r>
                        <a:rPr lang="en-US" dirty="0"/>
                        <a:t>33</a:t>
                      </a:r>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2227883103"/>
                  </a:ext>
                </a:extLst>
              </a:tr>
            </a:tbl>
          </a:graphicData>
        </a:graphic>
      </p:graphicFrame>
      <p:sp>
        <p:nvSpPr>
          <p:cNvPr id="3" name="&quot;Not Allowed&quot; Symbol 2">
            <a:extLst>
              <a:ext uri="{FF2B5EF4-FFF2-40B4-BE49-F238E27FC236}">
                <a16:creationId xmlns:a16="http://schemas.microsoft.com/office/drawing/2014/main" id="{EFD087FB-389D-4BC6-99C0-B8C97C7C99BB}"/>
              </a:ext>
            </a:extLst>
          </p:cNvPr>
          <p:cNvSpPr/>
          <p:nvPr/>
        </p:nvSpPr>
        <p:spPr>
          <a:xfrm>
            <a:off x="2672179" y="2769834"/>
            <a:ext cx="3426780" cy="2414725"/>
          </a:xfrm>
          <a:prstGeom prst="noSmoking">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236383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294313"/>
            <a:ext cx="10515600" cy="2387600"/>
          </a:xfrm>
        </p:spPr>
        <p:txBody>
          <a:bodyPr anchor="ctr" anchorCtr="0">
            <a:normAutofit/>
          </a:bodyPr>
          <a:lstStyle/>
          <a:p>
            <a:r>
              <a:rPr lang="en-US" sz="4800" dirty="0">
                <a:solidFill>
                  <a:schemeClr val="bg1"/>
                </a:solidFill>
              </a:rPr>
              <a:t>Thank you!</a:t>
            </a:r>
          </a:p>
        </p:txBody>
      </p:sp>
      <p:sp>
        <p:nvSpPr>
          <p:cNvPr id="3" name="Subtitle 2"/>
          <p:cNvSpPr>
            <a:spLocks noGrp="1"/>
          </p:cNvSpPr>
          <p:nvPr>
            <p:ph type="subTitle" idx="4294967295"/>
          </p:nvPr>
        </p:nvSpPr>
        <p:spPr>
          <a:xfrm>
            <a:off x="855620" y="2933105"/>
            <a:ext cx="9582736" cy="3165854"/>
          </a:xfrm>
        </p:spPr>
        <p:txBody>
          <a:bodyPr>
            <a:normAutofit/>
          </a:bodyPr>
          <a:lstStyle/>
          <a:p>
            <a:pPr marL="0" indent="0">
              <a:buNone/>
            </a:pPr>
            <a:r>
              <a:rPr lang="en-US" sz="2400" dirty="0">
                <a:solidFill>
                  <a:schemeClr val="bg1"/>
                </a:solidFill>
                <a:latin typeface="+mj-lt"/>
              </a:rPr>
              <a:t>(Maybe see you again in my PhD…?)</a:t>
            </a:r>
          </a:p>
        </p:txBody>
      </p:sp>
      <p:pic>
        <p:nvPicPr>
          <p:cNvPr id="5" name="Picture 4" descr="Syracuse University - Wikipedia">
            <a:extLst>
              <a:ext uri="{FF2B5EF4-FFF2-40B4-BE49-F238E27FC236}">
                <a16:creationId xmlns:a16="http://schemas.microsoft.com/office/drawing/2014/main" id="{0D90DC71-29BC-4C5A-A2B1-1EFF098571E0}"/>
              </a:ext>
            </a:extLst>
          </p:cNvPr>
          <p:cNvPicPr/>
          <p:nvPr/>
        </p:nvPicPr>
        <p:blipFill>
          <a:blip r:embed="rId3" cstate="print">
            <a:lum bright="70000" contrast="-70000"/>
            <a:extLst>
              <a:ext uri="{28A0092B-C50C-407E-A947-70E740481C1C}">
                <a14:useLocalDpi xmlns:a14="http://schemas.microsoft.com/office/drawing/2010/main" val="0"/>
              </a:ext>
            </a:extLst>
          </a:blip>
          <a:srcRect/>
          <a:stretch>
            <a:fillRect/>
          </a:stretch>
        </p:blipFill>
        <p:spPr bwMode="auto">
          <a:xfrm>
            <a:off x="10289768" y="4841835"/>
            <a:ext cx="1342390" cy="1346835"/>
          </a:xfrm>
          <a:prstGeom prst="rect">
            <a:avLst/>
          </a:prstGeom>
          <a:noFill/>
          <a:ln>
            <a:noFill/>
          </a:ln>
        </p:spPr>
      </p:pic>
    </p:spTree>
    <p:extLst>
      <p:ext uri="{BB962C8B-B14F-4D97-AF65-F5344CB8AC3E}">
        <p14:creationId xmlns:p14="http://schemas.microsoft.com/office/powerpoint/2010/main" val="451612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a:latin typeface="Segoe UI Light" panose="020B0502040204020203" pitchFamily="34" charset="0"/>
                <a:cs typeface="Segoe UI Light" panose="020B0502040204020203" pitchFamily="34" charset="0"/>
              </a:rPr>
              <a:t>The Program’s Learning Goals</a:t>
            </a:r>
          </a:p>
        </p:txBody>
      </p:sp>
      <p:grpSp>
        <p:nvGrpSpPr>
          <p:cNvPr id="18" name="Group 17" descr="Small circle with number 1 inside  indicating step 1"/>
          <p:cNvGrpSpPr/>
          <p:nvPr/>
        </p:nvGrpSpPr>
        <p:grpSpPr bwMode="blackWhite">
          <a:xfrm>
            <a:off x="422063" y="1456359"/>
            <a:ext cx="558179" cy="409838"/>
            <a:chOff x="6953426" y="711274"/>
            <a:chExt cx="558179" cy="409838"/>
          </a:xfrm>
        </p:grpSpPr>
        <p:sp>
          <p:nvSpPr>
            <p:cNvPr id="19" name="Oval 18"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descr="Number 1"/>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21" name="Content Placeholder 17"/>
          <p:cNvSpPr txBox="1">
            <a:spLocks/>
          </p:cNvSpPr>
          <p:nvPr/>
        </p:nvSpPr>
        <p:spPr>
          <a:xfrm>
            <a:off x="915950" y="1477398"/>
            <a:ext cx="4820505" cy="36776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400" b="1" dirty="0">
                <a:solidFill>
                  <a:prstClr val="black">
                    <a:lumMod val="75000"/>
                    <a:lumOff val="25000"/>
                  </a:prstClr>
                </a:solidFill>
                <a:latin typeface="Segoe UI" panose="020B0502040204020203" pitchFamily="34" charset="0"/>
                <a:cs typeface="Segoe UI" panose="020B0502040204020203" pitchFamily="34" charset="0"/>
              </a:rPr>
              <a:t>Description of the Major Practice Areas in Data Science</a:t>
            </a:r>
            <a:endParaRPr lang="en-US" sz="1400" b="1" dirty="0">
              <a:solidFill>
                <a:prstClr val="black">
                  <a:lumMod val="75000"/>
                  <a:lumOff val="25000"/>
                </a:prstClr>
              </a:solidFill>
              <a:cs typeface="Segoe UI"/>
            </a:endParaRPr>
          </a:p>
        </p:txBody>
      </p:sp>
      <p:grpSp>
        <p:nvGrpSpPr>
          <p:cNvPr id="33" name="Group 32" descr="Small circle with number 2 inside  indicating step 2"/>
          <p:cNvGrpSpPr/>
          <p:nvPr/>
        </p:nvGrpSpPr>
        <p:grpSpPr bwMode="blackWhite">
          <a:xfrm>
            <a:off x="422063" y="2190198"/>
            <a:ext cx="558179" cy="409838"/>
            <a:chOff x="6953426" y="711274"/>
            <a:chExt cx="558179" cy="409838"/>
          </a:xfrm>
        </p:grpSpPr>
        <p:sp>
          <p:nvSpPr>
            <p:cNvPr id="34" name="Oval 3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descr="Number 2"/>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grpSp>
        <p:nvGrpSpPr>
          <p:cNvPr id="22" name="Group 21" descr="Small circle with number 3 inside  indicating step 3"/>
          <p:cNvGrpSpPr/>
          <p:nvPr/>
        </p:nvGrpSpPr>
        <p:grpSpPr bwMode="blackWhite">
          <a:xfrm>
            <a:off x="422063" y="2924037"/>
            <a:ext cx="558179" cy="409838"/>
            <a:chOff x="6953426" y="711274"/>
            <a:chExt cx="558179" cy="409838"/>
          </a:xfrm>
        </p:grpSpPr>
        <p:sp>
          <p:nvSpPr>
            <p:cNvPr id="24" name="Oval 2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descr="Number 3"/>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grpSp>
        <p:nvGrpSpPr>
          <p:cNvPr id="37" name="Group 36" descr="Small circle with number 4 inside  indicating step 4"/>
          <p:cNvGrpSpPr/>
          <p:nvPr/>
        </p:nvGrpSpPr>
        <p:grpSpPr bwMode="blackWhite">
          <a:xfrm>
            <a:off x="422063" y="3657876"/>
            <a:ext cx="558179" cy="409838"/>
            <a:chOff x="6953426" y="711274"/>
            <a:chExt cx="558179" cy="409838"/>
          </a:xfrm>
        </p:grpSpPr>
        <p:sp>
          <p:nvSpPr>
            <p:cNvPr id="38" name="Oval 37"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Box 38" descr="Number 4"/>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4</a:t>
              </a:r>
            </a:p>
          </p:txBody>
        </p:sp>
      </p:grpSp>
      <p:sp>
        <p:nvSpPr>
          <p:cNvPr id="26" name="Content Placeholder 17">
            <a:extLst>
              <a:ext uri="{FF2B5EF4-FFF2-40B4-BE49-F238E27FC236}">
                <a16:creationId xmlns:a16="http://schemas.microsoft.com/office/drawing/2014/main" id="{492CC52A-F277-4D34-93D0-B537606FE67C}"/>
              </a:ext>
            </a:extLst>
          </p:cNvPr>
          <p:cNvSpPr txBox="1">
            <a:spLocks/>
          </p:cNvSpPr>
          <p:nvPr/>
        </p:nvSpPr>
        <p:spPr>
          <a:xfrm>
            <a:off x="915950" y="2247702"/>
            <a:ext cx="4820505" cy="36776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400" b="1" dirty="0">
                <a:solidFill>
                  <a:prstClr val="black">
                    <a:lumMod val="75000"/>
                    <a:lumOff val="25000"/>
                  </a:prstClr>
                </a:solidFill>
                <a:latin typeface="Segoe UI" panose="020B0502040204020203" pitchFamily="34" charset="0"/>
                <a:cs typeface="Segoe UI" panose="020B0502040204020203" pitchFamily="34" charset="0"/>
              </a:rPr>
              <a:t>Collecting and Organizing Data</a:t>
            </a:r>
            <a:endParaRPr lang="en-US" sz="1400" b="1" dirty="0">
              <a:solidFill>
                <a:prstClr val="black">
                  <a:lumMod val="75000"/>
                  <a:lumOff val="25000"/>
                </a:prstClr>
              </a:solidFill>
              <a:cs typeface="Segoe UI"/>
            </a:endParaRPr>
          </a:p>
        </p:txBody>
      </p:sp>
      <p:sp>
        <p:nvSpPr>
          <p:cNvPr id="27" name="Content Placeholder 17">
            <a:extLst>
              <a:ext uri="{FF2B5EF4-FFF2-40B4-BE49-F238E27FC236}">
                <a16:creationId xmlns:a16="http://schemas.microsoft.com/office/drawing/2014/main" id="{1B7BDC95-1A37-4EAB-8766-B48CBBF782AA}"/>
              </a:ext>
            </a:extLst>
          </p:cNvPr>
          <p:cNvSpPr txBox="1">
            <a:spLocks/>
          </p:cNvSpPr>
          <p:nvPr/>
        </p:nvSpPr>
        <p:spPr>
          <a:xfrm>
            <a:off x="915950" y="2982496"/>
            <a:ext cx="9570058" cy="36776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400" b="1" dirty="0">
                <a:solidFill>
                  <a:prstClr val="black">
                    <a:lumMod val="75000"/>
                    <a:lumOff val="25000"/>
                  </a:prstClr>
                </a:solidFill>
                <a:latin typeface="Segoe UI" panose="020B0502040204020203" pitchFamily="34" charset="0"/>
                <a:cs typeface="Segoe UI" panose="020B0502040204020203" pitchFamily="34" charset="0"/>
              </a:rPr>
              <a:t>Identifying Patterns in Data via Visualization, Statistical Analysis, and Data Mining</a:t>
            </a:r>
            <a:endParaRPr lang="en-US" sz="1400" b="1" dirty="0">
              <a:solidFill>
                <a:prstClr val="black">
                  <a:lumMod val="75000"/>
                  <a:lumOff val="25000"/>
                </a:prstClr>
              </a:solidFill>
              <a:cs typeface="Segoe UI"/>
            </a:endParaRPr>
          </a:p>
        </p:txBody>
      </p:sp>
      <p:sp>
        <p:nvSpPr>
          <p:cNvPr id="28" name="Content Placeholder 17">
            <a:extLst>
              <a:ext uri="{FF2B5EF4-FFF2-40B4-BE49-F238E27FC236}">
                <a16:creationId xmlns:a16="http://schemas.microsoft.com/office/drawing/2014/main" id="{3B3DF6D3-1DE0-4D60-9E24-4909D014EA79}"/>
              </a:ext>
            </a:extLst>
          </p:cNvPr>
          <p:cNvSpPr txBox="1">
            <a:spLocks/>
          </p:cNvSpPr>
          <p:nvPr/>
        </p:nvSpPr>
        <p:spPr>
          <a:xfrm>
            <a:off x="915950" y="3717287"/>
            <a:ext cx="5575107" cy="36776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400" b="1" dirty="0">
                <a:solidFill>
                  <a:prstClr val="black">
                    <a:lumMod val="75000"/>
                    <a:lumOff val="25000"/>
                  </a:prstClr>
                </a:solidFill>
                <a:latin typeface="Segoe UI" panose="020B0502040204020203" pitchFamily="34" charset="0"/>
                <a:cs typeface="Segoe UI" panose="020B0502040204020203" pitchFamily="34" charset="0"/>
              </a:rPr>
              <a:t>Developing Alternative Strategies Based on the Data</a:t>
            </a:r>
            <a:endParaRPr lang="en-US" sz="1400" b="1" dirty="0">
              <a:solidFill>
                <a:prstClr val="black">
                  <a:lumMod val="75000"/>
                  <a:lumOff val="25000"/>
                </a:prstClr>
              </a:solidFill>
              <a:cs typeface="Segoe UI"/>
            </a:endParaRPr>
          </a:p>
        </p:txBody>
      </p:sp>
      <p:grpSp>
        <p:nvGrpSpPr>
          <p:cNvPr id="49" name="Group 48" descr="Small circle with number 4 inside  indicating step 4">
            <a:extLst>
              <a:ext uri="{FF2B5EF4-FFF2-40B4-BE49-F238E27FC236}">
                <a16:creationId xmlns:a16="http://schemas.microsoft.com/office/drawing/2014/main" id="{53C2235D-86FD-4497-94B9-00D783C5A181}"/>
              </a:ext>
            </a:extLst>
          </p:cNvPr>
          <p:cNvGrpSpPr/>
          <p:nvPr/>
        </p:nvGrpSpPr>
        <p:grpSpPr bwMode="blackWhite">
          <a:xfrm>
            <a:off x="422063" y="4391715"/>
            <a:ext cx="558179" cy="409838"/>
            <a:chOff x="6953426" y="711274"/>
            <a:chExt cx="558179" cy="409838"/>
          </a:xfrm>
        </p:grpSpPr>
        <p:sp>
          <p:nvSpPr>
            <p:cNvPr id="50" name="Oval 49" descr="Small circle">
              <a:extLst>
                <a:ext uri="{FF2B5EF4-FFF2-40B4-BE49-F238E27FC236}">
                  <a16:creationId xmlns:a16="http://schemas.microsoft.com/office/drawing/2014/main" id="{C7FBE1DA-6122-4748-B951-BCB7819EF826}"/>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TextBox 50" descr="Number 4">
              <a:extLst>
                <a:ext uri="{FF2B5EF4-FFF2-40B4-BE49-F238E27FC236}">
                  <a16:creationId xmlns:a16="http://schemas.microsoft.com/office/drawing/2014/main" id="{DE48B42E-B9FA-4C7D-9DBA-D35398FDB87E}"/>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5</a:t>
              </a:r>
            </a:p>
          </p:txBody>
        </p:sp>
      </p:grpSp>
      <p:sp>
        <p:nvSpPr>
          <p:cNvPr id="52" name="Content Placeholder 17">
            <a:extLst>
              <a:ext uri="{FF2B5EF4-FFF2-40B4-BE49-F238E27FC236}">
                <a16:creationId xmlns:a16="http://schemas.microsoft.com/office/drawing/2014/main" id="{82A3F7A7-846B-48D4-9B80-6B00508CC23D}"/>
              </a:ext>
            </a:extLst>
          </p:cNvPr>
          <p:cNvSpPr txBox="1">
            <a:spLocks/>
          </p:cNvSpPr>
          <p:nvPr/>
        </p:nvSpPr>
        <p:spPr>
          <a:xfrm>
            <a:off x="915950" y="4443201"/>
            <a:ext cx="9062551" cy="36776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400" b="1" dirty="0">
                <a:solidFill>
                  <a:prstClr val="black">
                    <a:lumMod val="75000"/>
                    <a:lumOff val="25000"/>
                  </a:prstClr>
                </a:solidFill>
                <a:latin typeface="Segoe UI" panose="020B0502040204020203" pitchFamily="34" charset="0"/>
                <a:cs typeface="Segoe UI" panose="020B0502040204020203" pitchFamily="34" charset="0"/>
              </a:rPr>
              <a:t>Developing a Plan of Action to Implement the Business Decisions Derived from the Analysis</a:t>
            </a:r>
            <a:endParaRPr lang="en-US" sz="1400" b="1" dirty="0">
              <a:solidFill>
                <a:prstClr val="black">
                  <a:lumMod val="75000"/>
                  <a:lumOff val="25000"/>
                </a:prstClr>
              </a:solidFill>
              <a:cs typeface="Segoe UI"/>
            </a:endParaRPr>
          </a:p>
        </p:txBody>
      </p:sp>
      <p:grpSp>
        <p:nvGrpSpPr>
          <p:cNvPr id="53" name="Group 52" descr="Small circle with number 4 inside  indicating step 4">
            <a:extLst>
              <a:ext uri="{FF2B5EF4-FFF2-40B4-BE49-F238E27FC236}">
                <a16:creationId xmlns:a16="http://schemas.microsoft.com/office/drawing/2014/main" id="{DE4D4BAB-72A0-4E13-9F77-9C91B53C2B81}"/>
              </a:ext>
            </a:extLst>
          </p:cNvPr>
          <p:cNvGrpSpPr/>
          <p:nvPr/>
        </p:nvGrpSpPr>
        <p:grpSpPr bwMode="blackWhite">
          <a:xfrm>
            <a:off x="422063" y="5125554"/>
            <a:ext cx="558179" cy="409838"/>
            <a:chOff x="6953426" y="711274"/>
            <a:chExt cx="558179" cy="409838"/>
          </a:xfrm>
        </p:grpSpPr>
        <p:sp>
          <p:nvSpPr>
            <p:cNvPr id="54" name="Oval 53" descr="Small circle">
              <a:extLst>
                <a:ext uri="{FF2B5EF4-FFF2-40B4-BE49-F238E27FC236}">
                  <a16:creationId xmlns:a16="http://schemas.microsoft.com/office/drawing/2014/main" id="{C07B19DA-475C-4FB7-B2B5-4893D0B3421A}"/>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TextBox 54" descr="Number 4">
              <a:extLst>
                <a:ext uri="{FF2B5EF4-FFF2-40B4-BE49-F238E27FC236}">
                  <a16:creationId xmlns:a16="http://schemas.microsoft.com/office/drawing/2014/main" id="{7E985AD9-778A-4F12-8C48-4FBCB1E5B28A}"/>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6</a:t>
              </a:r>
            </a:p>
          </p:txBody>
        </p:sp>
      </p:grpSp>
      <p:sp>
        <p:nvSpPr>
          <p:cNvPr id="56" name="Content Placeholder 17">
            <a:extLst>
              <a:ext uri="{FF2B5EF4-FFF2-40B4-BE49-F238E27FC236}">
                <a16:creationId xmlns:a16="http://schemas.microsoft.com/office/drawing/2014/main" id="{8A9EC7FE-7984-44D4-A1BD-59E2B86F4CC6}"/>
              </a:ext>
            </a:extLst>
          </p:cNvPr>
          <p:cNvSpPr txBox="1">
            <a:spLocks/>
          </p:cNvSpPr>
          <p:nvPr/>
        </p:nvSpPr>
        <p:spPr>
          <a:xfrm>
            <a:off x="915950" y="5080339"/>
            <a:ext cx="10926862" cy="575112"/>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400" b="1" dirty="0">
                <a:solidFill>
                  <a:prstClr val="black">
                    <a:lumMod val="75000"/>
                    <a:lumOff val="25000"/>
                  </a:prstClr>
                </a:solidFill>
                <a:latin typeface="Segoe UI" panose="020B0502040204020203" pitchFamily="34" charset="0"/>
                <a:cs typeface="Segoe UI" panose="020B0502040204020203" pitchFamily="34" charset="0"/>
              </a:rPr>
              <a:t>Demonstrating Communication Skills Regarding Data and Its Analysis for Managers, IT Professionals, Programmers, Statisticians, And Other Relevant Professionals in Their Organization</a:t>
            </a:r>
            <a:endParaRPr lang="en-US" sz="1400" b="1" dirty="0">
              <a:solidFill>
                <a:prstClr val="black">
                  <a:lumMod val="75000"/>
                  <a:lumOff val="25000"/>
                </a:prstClr>
              </a:solidFill>
              <a:cs typeface="Segoe UI"/>
            </a:endParaRPr>
          </a:p>
        </p:txBody>
      </p:sp>
      <p:grpSp>
        <p:nvGrpSpPr>
          <p:cNvPr id="57" name="Group 56" descr="Small circle with number 4 inside  indicating step 4">
            <a:extLst>
              <a:ext uri="{FF2B5EF4-FFF2-40B4-BE49-F238E27FC236}">
                <a16:creationId xmlns:a16="http://schemas.microsoft.com/office/drawing/2014/main" id="{0348F359-E52D-4C05-A59F-D20E30ED80EF}"/>
              </a:ext>
            </a:extLst>
          </p:cNvPr>
          <p:cNvGrpSpPr/>
          <p:nvPr/>
        </p:nvGrpSpPr>
        <p:grpSpPr bwMode="blackWhite">
          <a:xfrm>
            <a:off x="422063" y="5859395"/>
            <a:ext cx="558179" cy="409838"/>
            <a:chOff x="6953426" y="711274"/>
            <a:chExt cx="558179" cy="409838"/>
          </a:xfrm>
        </p:grpSpPr>
        <p:sp>
          <p:nvSpPr>
            <p:cNvPr id="58" name="Oval 57" descr="Small circle">
              <a:extLst>
                <a:ext uri="{FF2B5EF4-FFF2-40B4-BE49-F238E27FC236}">
                  <a16:creationId xmlns:a16="http://schemas.microsoft.com/office/drawing/2014/main" id="{AC58BC88-0C57-4B4E-B0C0-55162115B345}"/>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TextBox 58" descr="Number 4">
              <a:extLst>
                <a:ext uri="{FF2B5EF4-FFF2-40B4-BE49-F238E27FC236}">
                  <a16:creationId xmlns:a16="http://schemas.microsoft.com/office/drawing/2014/main" id="{21C074D3-F84A-4271-8C7E-67883B6BAD9C}"/>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7</a:t>
              </a:r>
            </a:p>
          </p:txBody>
        </p:sp>
      </p:grpSp>
      <p:sp>
        <p:nvSpPr>
          <p:cNvPr id="60" name="Content Placeholder 17">
            <a:extLst>
              <a:ext uri="{FF2B5EF4-FFF2-40B4-BE49-F238E27FC236}">
                <a16:creationId xmlns:a16="http://schemas.microsoft.com/office/drawing/2014/main" id="{7F19C524-80CE-493A-B906-B8AC1B97FCE2}"/>
              </a:ext>
            </a:extLst>
          </p:cNvPr>
          <p:cNvSpPr txBox="1">
            <a:spLocks/>
          </p:cNvSpPr>
          <p:nvPr/>
        </p:nvSpPr>
        <p:spPr>
          <a:xfrm>
            <a:off x="915950" y="5907068"/>
            <a:ext cx="6122564" cy="36776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400" b="1" dirty="0">
                <a:solidFill>
                  <a:prstClr val="black">
                    <a:lumMod val="75000"/>
                    <a:lumOff val="25000"/>
                  </a:prstClr>
                </a:solidFill>
                <a:latin typeface="Segoe UI" panose="020B0502040204020203" pitchFamily="34" charset="0"/>
                <a:cs typeface="Segoe UI" panose="020B0502040204020203" pitchFamily="34" charset="0"/>
              </a:rPr>
              <a:t>Synthesizing the Ethical Dimensions of Data Science Practice</a:t>
            </a:r>
            <a:endParaRPr lang="en-US" sz="1400" b="1" dirty="0">
              <a:solidFill>
                <a:prstClr val="black">
                  <a:lumMod val="75000"/>
                  <a:lumOff val="25000"/>
                </a:prstClr>
              </a:solidFill>
              <a:cs typeface="Segoe UI"/>
            </a:endParaRPr>
          </a:p>
        </p:txBody>
      </p:sp>
      <p:sp>
        <p:nvSpPr>
          <p:cNvPr id="2" name="TextBox 1">
            <a:extLst>
              <a:ext uri="{FF2B5EF4-FFF2-40B4-BE49-F238E27FC236}">
                <a16:creationId xmlns:a16="http://schemas.microsoft.com/office/drawing/2014/main" id="{B46D74B9-0116-4C17-A674-091814A7A38A}"/>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pic>
        <p:nvPicPr>
          <p:cNvPr id="61" name="Picture 60" descr="Syracuse University - Wikipedia">
            <a:extLst>
              <a:ext uri="{FF2B5EF4-FFF2-40B4-BE49-F238E27FC236}">
                <a16:creationId xmlns:a16="http://schemas.microsoft.com/office/drawing/2014/main" id="{601D0EF0-98C3-4747-AF55-25DB69D42BAE}"/>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pic>
        <p:nvPicPr>
          <p:cNvPr id="2050" name="Picture 2" descr="Syracuse University iSchool's stream">
            <a:extLst>
              <a:ext uri="{FF2B5EF4-FFF2-40B4-BE49-F238E27FC236}">
                <a16:creationId xmlns:a16="http://schemas.microsoft.com/office/drawing/2014/main" id="{BCD8D055-7AE4-41D9-BF93-31A09E0DF4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71667" y="1420426"/>
            <a:ext cx="1912953" cy="19129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7001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7" y="448056"/>
            <a:ext cx="8152276" cy="640080"/>
          </a:xfrm>
        </p:spPr>
        <p:txBody>
          <a:bodyPr>
            <a:normAutofit/>
          </a:bodyPr>
          <a:lstStyle/>
          <a:p>
            <a:r>
              <a:rPr lang="en-US" b="1" dirty="0">
                <a:latin typeface="Segoe UI Light" panose="020B0502040204020203" pitchFamily="34" charset="0"/>
                <a:cs typeface="Segoe UI Light" panose="020B0502040204020203" pitchFamily="34" charset="0"/>
              </a:rPr>
              <a:t>Final Projects overview</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sp>
        <p:nvSpPr>
          <p:cNvPr id="2" name="TextBox 1">
            <a:extLst>
              <a:ext uri="{FF2B5EF4-FFF2-40B4-BE49-F238E27FC236}">
                <a16:creationId xmlns:a16="http://schemas.microsoft.com/office/drawing/2014/main" id="{FD7A7EA1-B561-48C1-91E6-A9E7ACB21BEB}"/>
              </a:ext>
            </a:extLst>
          </p:cNvPr>
          <p:cNvSpPr txBox="1"/>
          <p:nvPr/>
        </p:nvSpPr>
        <p:spPr>
          <a:xfrm>
            <a:off x="417251" y="1748901"/>
            <a:ext cx="11365547" cy="3074303"/>
          </a:xfrm>
          <a:prstGeom prst="rect">
            <a:avLst/>
          </a:prstGeom>
          <a:noFill/>
        </p:spPr>
        <p:txBody>
          <a:bodyPr wrap="none" rtlCol="0">
            <a:spAutoFit/>
          </a:bodyPr>
          <a:lstStyle/>
          <a:p>
            <a:pPr>
              <a:lnSpc>
                <a:spcPct val="200000"/>
              </a:lnSpc>
            </a:pPr>
            <a:r>
              <a:rPr lang="en-US" sz="2000" b="1" u="sng" dirty="0"/>
              <a:t>Four final projects were selected to demonstrate the achievement of program learning goals:</a:t>
            </a:r>
          </a:p>
          <a:p>
            <a:pPr marL="285750" indent="-285750">
              <a:lnSpc>
                <a:spcPct val="200000"/>
              </a:lnSpc>
              <a:buFont typeface="Arial" panose="020B0604020202020204" pitchFamily="34" charset="0"/>
              <a:buChar char="•"/>
            </a:pPr>
            <a:r>
              <a:rPr lang="en-US" sz="2000" b="1" dirty="0"/>
              <a:t>IST687 – Introduction to Data Science</a:t>
            </a:r>
          </a:p>
          <a:p>
            <a:pPr marL="285750" indent="-285750">
              <a:lnSpc>
                <a:spcPct val="200000"/>
              </a:lnSpc>
              <a:buFont typeface="Arial" panose="020B0604020202020204" pitchFamily="34" charset="0"/>
              <a:buChar char="•"/>
            </a:pPr>
            <a:r>
              <a:rPr lang="en-US" sz="2000" b="1" dirty="0"/>
              <a:t>IST707 – Data Analytics</a:t>
            </a:r>
          </a:p>
          <a:p>
            <a:pPr marL="285750" indent="-285750">
              <a:lnSpc>
                <a:spcPct val="200000"/>
              </a:lnSpc>
              <a:buFont typeface="Arial" panose="020B0604020202020204" pitchFamily="34" charset="0"/>
              <a:buChar char="•"/>
            </a:pPr>
            <a:r>
              <a:rPr lang="en-US" sz="2000" b="1" dirty="0"/>
              <a:t>IST652 – Scripting for Data Analysis</a:t>
            </a:r>
          </a:p>
          <a:p>
            <a:pPr marL="285750" indent="-285750">
              <a:lnSpc>
                <a:spcPct val="200000"/>
              </a:lnSpc>
              <a:buFont typeface="Arial" panose="020B0604020202020204" pitchFamily="34" charset="0"/>
              <a:buChar char="•"/>
            </a:pPr>
            <a:r>
              <a:rPr lang="en-US" sz="2000" b="1" dirty="0"/>
              <a:t>IST718 – Big Data Analytics</a:t>
            </a:r>
          </a:p>
        </p:txBody>
      </p:sp>
    </p:spTree>
    <p:extLst>
      <p:ext uri="{BB962C8B-B14F-4D97-AF65-F5344CB8AC3E}">
        <p14:creationId xmlns:p14="http://schemas.microsoft.com/office/powerpoint/2010/main" val="28133576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7" y="448056"/>
            <a:ext cx="8152276" cy="640080"/>
          </a:xfrm>
        </p:spPr>
        <p:txBody>
          <a:bodyPr>
            <a:normAutofit/>
          </a:bodyPr>
          <a:lstStyle/>
          <a:p>
            <a:r>
              <a:rPr lang="en-US" b="1" dirty="0">
                <a:latin typeface="Segoe UI Light" panose="020B0502040204020203" pitchFamily="34" charset="0"/>
                <a:cs typeface="Segoe UI Light" panose="020B0502040204020203" pitchFamily="34" charset="0"/>
              </a:rPr>
              <a:t>IST687 – Introduction to Data Science</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sp>
        <p:nvSpPr>
          <p:cNvPr id="2" name="TextBox 1">
            <a:extLst>
              <a:ext uri="{FF2B5EF4-FFF2-40B4-BE49-F238E27FC236}">
                <a16:creationId xmlns:a16="http://schemas.microsoft.com/office/drawing/2014/main" id="{FD7A7EA1-B561-48C1-91E6-A9E7ACB21BEB}"/>
              </a:ext>
            </a:extLst>
          </p:cNvPr>
          <p:cNvSpPr txBox="1"/>
          <p:nvPr/>
        </p:nvSpPr>
        <p:spPr>
          <a:xfrm>
            <a:off x="355108" y="1633490"/>
            <a:ext cx="11274640" cy="444769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1600" b="1" dirty="0"/>
              <a:t>Prof. Jeffrey Saltz, Fall 2019</a:t>
            </a:r>
          </a:p>
          <a:p>
            <a:pPr marL="285750" indent="-285750">
              <a:lnSpc>
                <a:spcPct val="200000"/>
              </a:lnSpc>
              <a:buFont typeface="Arial" panose="020B0604020202020204" pitchFamily="34" charset="0"/>
              <a:buChar char="•"/>
            </a:pPr>
            <a:r>
              <a:rPr lang="en-US" sz="1600" b="1" dirty="0"/>
              <a:t>Airlines Customer Experience: </a:t>
            </a:r>
          </a:p>
          <a:p>
            <a:pPr marL="285750" indent="-285750">
              <a:lnSpc>
                <a:spcPct val="200000"/>
              </a:lnSpc>
              <a:buFont typeface="Arial" panose="020B0604020202020204" pitchFamily="34" charset="0"/>
              <a:buChar char="•"/>
            </a:pPr>
            <a:r>
              <a:rPr lang="en-US" sz="1600" b="1" dirty="0"/>
              <a:t>Included information about airlines passengers’ customer experience.</a:t>
            </a:r>
          </a:p>
          <a:p>
            <a:pPr marL="285750" indent="-285750">
              <a:lnSpc>
                <a:spcPct val="200000"/>
              </a:lnSpc>
              <a:buFont typeface="Arial" panose="020B0604020202020204" pitchFamily="34" charset="0"/>
              <a:buChar char="•"/>
            </a:pPr>
            <a:r>
              <a:rPr lang="en-US" sz="1600" b="1" dirty="0"/>
              <a:t>The features were consisted of both a passenger’s details (age, gender, and airline membership information) and that passenger’s related flight details (origin, destination, delay in departure, delay at arrival). </a:t>
            </a:r>
          </a:p>
          <a:p>
            <a:pPr marL="285750" indent="-285750">
              <a:lnSpc>
                <a:spcPct val="200000"/>
              </a:lnSpc>
              <a:buFont typeface="Arial" panose="020B0604020202020204" pitchFamily="34" charset="0"/>
              <a:buChar char="•"/>
            </a:pPr>
            <a:r>
              <a:rPr lang="en-US" sz="1600" b="1" dirty="0"/>
              <a:t>The goal for these two projects is to predict what factors shall increase the passengers’ tendency to become more ‘promoter’ and less ‘neutral’ and ‘detractors’ (these statuses are a function of the Net Promoter Score).</a:t>
            </a:r>
          </a:p>
          <a:p>
            <a:pPr marL="285750" indent="-285750">
              <a:lnSpc>
                <a:spcPct val="200000"/>
              </a:lnSpc>
              <a:buFont typeface="Arial" panose="020B0604020202020204" pitchFamily="34" charset="0"/>
              <a:buChar char="•"/>
            </a:pPr>
            <a:r>
              <a:rPr lang="en-US" sz="1600" b="1" dirty="0"/>
              <a:t>Group Project</a:t>
            </a:r>
          </a:p>
          <a:p>
            <a:pPr marL="285750" indent="-285750">
              <a:lnSpc>
                <a:spcPct val="200000"/>
              </a:lnSpc>
              <a:buFont typeface="Arial" panose="020B0604020202020204" pitchFamily="34" charset="0"/>
              <a:buChar char="•"/>
            </a:pPr>
            <a:r>
              <a:rPr lang="en-US" sz="1600" b="1" dirty="0"/>
              <a:t>R Studio was used</a:t>
            </a:r>
          </a:p>
        </p:txBody>
      </p:sp>
      <p:pic>
        <p:nvPicPr>
          <p:cNvPr id="3074" name="Picture 2" descr="Jeffrey Saltz - iSchool | Syracuse University">
            <a:extLst>
              <a:ext uri="{FF2B5EF4-FFF2-40B4-BE49-F238E27FC236}">
                <a16:creationId xmlns:a16="http://schemas.microsoft.com/office/drawing/2014/main" id="{43877532-573E-404B-A2DD-416DB7D1D6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19182" y="1305017"/>
            <a:ext cx="1279494" cy="1919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61878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7" y="448056"/>
            <a:ext cx="8152276" cy="640080"/>
          </a:xfrm>
        </p:spPr>
        <p:txBody>
          <a:bodyPr>
            <a:normAutofit/>
          </a:bodyPr>
          <a:lstStyle/>
          <a:p>
            <a:r>
              <a:rPr lang="en-US" b="1" dirty="0">
                <a:latin typeface="Segoe UI Light" panose="020B0502040204020203" pitchFamily="34" charset="0"/>
                <a:cs typeface="Segoe UI Light" panose="020B0502040204020203" pitchFamily="34" charset="0"/>
              </a:rPr>
              <a:t>IST707 – Data Analytics</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sp>
        <p:nvSpPr>
          <p:cNvPr id="2" name="TextBox 1">
            <a:extLst>
              <a:ext uri="{FF2B5EF4-FFF2-40B4-BE49-F238E27FC236}">
                <a16:creationId xmlns:a16="http://schemas.microsoft.com/office/drawing/2014/main" id="{FD7A7EA1-B561-48C1-91E6-A9E7ACB21BEB}"/>
              </a:ext>
            </a:extLst>
          </p:cNvPr>
          <p:cNvSpPr txBox="1"/>
          <p:nvPr/>
        </p:nvSpPr>
        <p:spPr>
          <a:xfrm>
            <a:off x="355108" y="1633490"/>
            <a:ext cx="11274640" cy="444769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1600" b="1" dirty="0"/>
              <a:t>Prof. Stephen Wallace, Spring 2020</a:t>
            </a:r>
          </a:p>
          <a:p>
            <a:pPr marL="285750" indent="-285750">
              <a:lnSpc>
                <a:spcPct val="200000"/>
              </a:lnSpc>
              <a:buFont typeface="Arial" panose="020B0604020202020204" pitchFamily="34" charset="0"/>
              <a:buChar char="•"/>
            </a:pPr>
            <a:r>
              <a:rPr lang="en-US" sz="1600" b="1" dirty="0"/>
              <a:t>Airlines Customer Experience: </a:t>
            </a:r>
          </a:p>
          <a:p>
            <a:pPr marL="285750" indent="-285750">
              <a:lnSpc>
                <a:spcPct val="200000"/>
              </a:lnSpc>
              <a:buFont typeface="Arial" panose="020B0604020202020204" pitchFamily="34" charset="0"/>
              <a:buChar char="•"/>
            </a:pPr>
            <a:r>
              <a:rPr lang="en-US" sz="1600" b="1" dirty="0"/>
              <a:t>Included information about airlines passengers’ customer experience.</a:t>
            </a:r>
          </a:p>
          <a:p>
            <a:pPr marL="285750" indent="-285750">
              <a:lnSpc>
                <a:spcPct val="200000"/>
              </a:lnSpc>
              <a:buFont typeface="Arial" panose="020B0604020202020204" pitchFamily="34" charset="0"/>
              <a:buChar char="•"/>
            </a:pPr>
            <a:r>
              <a:rPr lang="en-US" sz="1600" b="1" dirty="0"/>
              <a:t>The features were consisted of both a passenger’s details (age, gender, and airline membership information) and that passenger’s related flight details (origin, destination, delay in departure, delay at arrival). </a:t>
            </a:r>
          </a:p>
          <a:p>
            <a:pPr marL="285750" indent="-285750">
              <a:lnSpc>
                <a:spcPct val="200000"/>
              </a:lnSpc>
              <a:buFont typeface="Arial" panose="020B0604020202020204" pitchFamily="34" charset="0"/>
              <a:buChar char="•"/>
            </a:pPr>
            <a:r>
              <a:rPr lang="en-US" sz="1600" b="1" dirty="0"/>
              <a:t>The goal for these two projects is to predict what factors shall increase the passengers’ tendency to become more ‘promoter’ and less ‘neutral’ and ‘detractors’ (these statuses are a function of the Net Promoter Score).</a:t>
            </a:r>
          </a:p>
          <a:p>
            <a:pPr marL="285750" indent="-285750">
              <a:lnSpc>
                <a:spcPct val="200000"/>
              </a:lnSpc>
              <a:buFont typeface="Arial" panose="020B0604020202020204" pitchFamily="34" charset="0"/>
              <a:buChar char="•"/>
            </a:pPr>
            <a:r>
              <a:rPr lang="en-US" sz="1600" b="1" dirty="0"/>
              <a:t>Group Project</a:t>
            </a:r>
          </a:p>
          <a:p>
            <a:pPr marL="285750" indent="-285750">
              <a:lnSpc>
                <a:spcPct val="200000"/>
              </a:lnSpc>
              <a:buFont typeface="Arial" panose="020B0604020202020204" pitchFamily="34" charset="0"/>
              <a:buChar char="•"/>
            </a:pPr>
            <a:r>
              <a:rPr lang="en-US" sz="1600" b="1" dirty="0"/>
              <a:t>Orange was used</a:t>
            </a:r>
          </a:p>
        </p:txBody>
      </p:sp>
      <p:pic>
        <p:nvPicPr>
          <p:cNvPr id="4098" name="Picture 2" descr="Stephen Wallace - iSchool | Syracuse University">
            <a:extLst>
              <a:ext uri="{FF2B5EF4-FFF2-40B4-BE49-F238E27FC236}">
                <a16:creationId xmlns:a16="http://schemas.microsoft.com/office/drawing/2014/main" id="{E1BCB522-F57C-4C0E-A3DD-9BE69F4E11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06973" y="1269508"/>
            <a:ext cx="1279200" cy="191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34484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7" y="448056"/>
            <a:ext cx="8152276" cy="640080"/>
          </a:xfrm>
        </p:spPr>
        <p:txBody>
          <a:bodyPr>
            <a:normAutofit/>
          </a:bodyPr>
          <a:lstStyle/>
          <a:p>
            <a:r>
              <a:rPr lang="en-US" b="1" dirty="0">
                <a:latin typeface="Segoe UI Light" panose="020B0502040204020203" pitchFamily="34" charset="0"/>
                <a:cs typeface="Segoe UI Light" panose="020B0502040204020203" pitchFamily="34" charset="0"/>
              </a:rPr>
              <a:t>IST652 – Scripting for Data Analysis</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sp>
        <p:nvSpPr>
          <p:cNvPr id="2" name="TextBox 1">
            <a:extLst>
              <a:ext uri="{FF2B5EF4-FFF2-40B4-BE49-F238E27FC236}">
                <a16:creationId xmlns:a16="http://schemas.microsoft.com/office/drawing/2014/main" id="{FD7A7EA1-B561-48C1-91E6-A9E7ACB21BEB}"/>
              </a:ext>
            </a:extLst>
          </p:cNvPr>
          <p:cNvSpPr txBox="1"/>
          <p:nvPr/>
        </p:nvSpPr>
        <p:spPr>
          <a:xfrm>
            <a:off x="355108" y="1633490"/>
            <a:ext cx="11274640" cy="395525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1600" b="1" dirty="0"/>
              <a:t>Prof. Ying Lin, Summer 2020</a:t>
            </a:r>
          </a:p>
          <a:p>
            <a:pPr marL="285750" indent="-285750">
              <a:lnSpc>
                <a:spcPct val="200000"/>
              </a:lnSpc>
              <a:buFont typeface="Arial" panose="020B0604020202020204" pitchFamily="34" charset="0"/>
              <a:buChar char="•"/>
            </a:pPr>
            <a:r>
              <a:rPr lang="en-US" sz="1600" b="1" dirty="0"/>
              <a:t>Classic Video Games Sales:</a:t>
            </a:r>
          </a:p>
          <a:p>
            <a:pPr marL="285750" indent="-285750">
              <a:lnSpc>
                <a:spcPct val="200000"/>
              </a:lnSpc>
              <a:buFont typeface="Arial" panose="020B0604020202020204" pitchFamily="34" charset="0"/>
              <a:buChar char="•"/>
            </a:pPr>
            <a:r>
              <a:rPr lang="en-US" sz="1600" b="1" dirty="0"/>
              <a:t>The features in the data included information about each game itself (game type, genre, and distribution year) and its revenues, divided by areas in the world (US, Japan, Europe, and others). </a:t>
            </a:r>
          </a:p>
          <a:p>
            <a:pPr marL="285750" indent="-285750">
              <a:lnSpc>
                <a:spcPct val="200000"/>
              </a:lnSpc>
              <a:buFont typeface="Arial" panose="020B0604020202020204" pitchFamily="34" charset="0"/>
              <a:buChar char="•"/>
            </a:pPr>
            <a:r>
              <a:rPr lang="en-US" sz="1600" b="1" dirty="0"/>
              <a:t>Conducted both supervised model for finding the most influential factors for determining a game’s revenues, and unsupervised model to identify different patterns among those video games.</a:t>
            </a:r>
          </a:p>
          <a:p>
            <a:pPr marL="285750" indent="-285750">
              <a:lnSpc>
                <a:spcPct val="200000"/>
              </a:lnSpc>
              <a:buFont typeface="Arial" panose="020B0604020202020204" pitchFamily="34" charset="0"/>
              <a:buChar char="•"/>
            </a:pPr>
            <a:r>
              <a:rPr lang="en-US" sz="1600" b="1" dirty="0"/>
              <a:t>Individual Project</a:t>
            </a:r>
          </a:p>
          <a:p>
            <a:pPr marL="285750" indent="-285750">
              <a:lnSpc>
                <a:spcPct val="200000"/>
              </a:lnSpc>
              <a:buFont typeface="Arial" panose="020B0604020202020204" pitchFamily="34" charset="0"/>
              <a:buChar char="•"/>
            </a:pPr>
            <a:r>
              <a:rPr lang="en-US" sz="1600" b="1" dirty="0"/>
              <a:t>Python was used</a:t>
            </a:r>
          </a:p>
        </p:txBody>
      </p:sp>
    </p:spTree>
    <p:extLst>
      <p:ext uri="{BB962C8B-B14F-4D97-AF65-F5344CB8AC3E}">
        <p14:creationId xmlns:p14="http://schemas.microsoft.com/office/powerpoint/2010/main" val="38406482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7" y="448056"/>
            <a:ext cx="8152276" cy="640080"/>
          </a:xfrm>
        </p:spPr>
        <p:txBody>
          <a:bodyPr>
            <a:normAutofit/>
          </a:bodyPr>
          <a:lstStyle/>
          <a:p>
            <a:r>
              <a:rPr lang="en-US" b="1" dirty="0">
                <a:latin typeface="Segoe UI Light" panose="020B0502040204020203" pitchFamily="34" charset="0"/>
                <a:cs typeface="Segoe UI Light" panose="020B0502040204020203" pitchFamily="34" charset="0"/>
              </a:rPr>
              <a:t>IST718 – Big Data Analytics</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sp>
        <p:nvSpPr>
          <p:cNvPr id="2" name="TextBox 1">
            <a:extLst>
              <a:ext uri="{FF2B5EF4-FFF2-40B4-BE49-F238E27FC236}">
                <a16:creationId xmlns:a16="http://schemas.microsoft.com/office/drawing/2014/main" id="{FD7A7EA1-B561-48C1-91E6-A9E7ACB21BEB}"/>
              </a:ext>
            </a:extLst>
          </p:cNvPr>
          <p:cNvSpPr txBox="1"/>
          <p:nvPr/>
        </p:nvSpPr>
        <p:spPr>
          <a:xfrm>
            <a:off x="355108" y="1633490"/>
            <a:ext cx="11274640" cy="395525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1600" b="1" dirty="0"/>
              <a:t>Prof. Willard E. Williamson, Fall 2020</a:t>
            </a:r>
          </a:p>
          <a:p>
            <a:pPr marL="285750" indent="-285750">
              <a:lnSpc>
                <a:spcPct val="200000"/>
              </a:lnSpc>
              <a:buFont typeface="Arial" panose="020B0604020202020204" pitchFamily="34" charset="0"/>
              <a:buChar char="•"/>
            </a:pPr>
            <a:r>
              <a:rPr lang="en-US" sz="1600" b="1" dirty="0"/>
              <a:t>Used Vehicles Buying:</a:t>
            </a:r>
          </a:p>
          <a:p>
            <a:pPr marL="285750" indent="-285750">
              <a:lnSpc>
                <a:spcPct val="200000"/>
              </a:lnSpc>
              <a:buFont typeface="Arial" panose="020B0604020202020204" pitchFamily="34" charset="0"/>
              <a:buChar char="•"/>
            </a:pPr>
            <a:r>
              <a:rPr lang="en-US" sz="1600" b="1" dirty="0"/>
              <a:t>The data file included many features regarding the vehicles’ characteristics (manufacturer, car type, engine, fuel consumption, gear type etc.) and the listing itself (posting date, number of previous owners and offered price). Using various models, we were able to predict listing price and number of days to remain on the market with supervised models, as well as identifying patterns within the listings using unsupervised models.</a:t>
            </a:r>
          </a:p>
          <a:p>
            <a:pPr marL="285750" indent="-285750">
              <a:lnSpc>
                <a:spcPct val="200000"/>
              </a:lnSpc>
              <a:buFont typeface="Arial" panose="020B0604020202020204" pitchFamily="34" charset="0"/>
              <a:buChar char="•"/>
            </a:pPr>
            <a:r>
              <a:rPr lang="en-US" sz="1600" b="1" dirty="0"/>
              <a:t>Group Project</a:t>
            </a:r>
          </a:p>
          <a:p>
            <a:pPr marL="285750" indent="-285750">
              <a:lnSpc>
                <a:spcPct val="200000"/>
              </a:lnSpc>
              <a:buFont typeface="Arial" panose="020B0604020202020204" pitchFamily="34" charset="0"/>
              <a:buChar char="•"/>
            </a:pPr>
            <a:r>
              <a:rPr lang="en-US" sz="1600" b="1" dirty="0"/>
              <a:t>PySpark was used</a:t>
            </a:r>
          </a:p>
        </p:txBody>
      </p:sp>
      <p:pic>
        <p:nvPicPr>
          <p:cNvPr id="5122" name="Picture 2" descr="May be an image of 1 person">
            <a:extLst>
              <a:ext uri="{FF2B5EF4-FFF2-40B4-BE49-F238E27FC236}">
                <a16:creationId xmlns:a16="http://schemas.microsoft.com/office/drawing/2014/main" id="{DAE12905-A1BC-4238-B2DA-FFEA7C9A1F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39906" y="1233997"/>
            <a:ext cx="1544714" cy="1544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72539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7" y="448056"/>
            <a:ext cx="8152276" cy="640080"/>
          </a:xfrm>
        </p:spPr>
        <p:txBody>
          <a:bodyPr>
            <a:normAutofit fontScale="90000"/>
          </a:bodyPr>
          <a:lstStyle/>
          <a:p>
            <a:r>
              <a:rPr lang="en-US" b="1" dirty="0">
                <a:latin typeface="Segoe UI Light" panose="020B0502040204020203" pitchFamily="34" charset="0"/>
                <a:cs typeface="Segoe UI Light" panose="020B0502040204020203" pitchFamily="34" charset="0"/>
              </a:rPr>
              <a:t>Description of the Major Practice Areas in Data Science</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pic>
        <p:nvPicPr>
          <p:cNvPr id="1026" name="Picture 2" descr="Sinking of the Titanic | National Geographic Society">
            <a:extLst>
              <a:ext uri="{FF2B5EF4-FFF2-40B4-BE49-F238E27FC236}">
                <a16:creationId xmlns:a16="http://schemas.microsoft.com/office/drawing/2014/main" id="{AFF3396A-A55A-4537-8ABC-311466DB72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0470" y="1462102"/>
            <a:ext cx="3529891" cy="235326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etwork Airlines - Lufthansa Group">
            <a:extLst>
              <a:ext uri="{FF2B5EF4-FFF2-40B4-BE49-F238E27FC236}">
                <a16:creationId xmlns:a16="http://schemas.microsoft.com/office/drawing/2014/main" id="{5E5B78CC-D609-4411-947E-7088E0CE39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72147" y="1397912"/>
            <a:ext cx="3657600" cy="205359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he 20 Best Video Games You Have to Get Your Hands On">
            <a:extLst>
              <a:ext uri="{FF2B5EF4-FFF2-40B4-BE49-F238E27FC236}">
                <a16:creationId xmlns:a16="http://schemas.microsoft.com/office/drawing/2014/main" id="{3C28CE13-2EFA-4AA4-BAC3-247BEA7F81E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49317" y="4648199"/>
            <a:ext cx="3241089" cy="162054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oronavirus Facts: Medicine and Treatment | University of Maryland Medical  System">
            <a:extLst>
              <a:ext uri="{FF2B5EF4-FFF2-40B4-BE49-F238E27FC236}">
                <a16:creationId xmlns:a16="http://schemas.microsoft.com/office/drawing/2014/main" id="{2E6F5D08-35B0-4A42-A01A-E3F4E064D3E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48078" y="3897298"/>
            <a:ext cx="3980213" cy="225982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yracuse University student names the 'best sex spots' on SU campus -  syracuse.com">
            <a:extLst>
              <a:ext uri="{FF2B5EF4-FFF2-40B4-BE49-F238E27FC236}">
                <a16:creationId xmlns:a16="http://schemas.microsoft.com/office/drawing/2014/main" id="{A8FAB914-E019-4C23-B330-9D8DE7C776F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21940" y="1278383"/>
            <a:ext cx="2826284" cy="172670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Take control of your personal finances | by Colin Hewitt | Medium">
            <a:extLst>
              <a:ext uri="{FF2B5EF4-FFF2-40B4-BE49-F238E27FC236}">
                <a16:creationId xmlns:a16="http://schemas.microsoft.com/office/drawing/2014/main" id="{FE85B7B2-821B-49A2-A0D3-724D9B2EBAA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3480" y="4243526"/>
            <a:ext cx="3753828" cy="2126201"/>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Used Cars Orlando FL | Used Cars &amp; Trucks FL | World Auto">
            <a:extLst>
              <a:ext uri="{FF2B5EF4-FFF2-40B4-BE49-F238E27FC236}">
                <a16:creationId xmlns:a16="http://schemas.microsoft.com/office/drawing/2014/main" id="{604F2E20-0BCD-4499-8E60-50F9199139F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45367" y="3144667"/>
            <a:ext cx="2840855" cy="14796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173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7" y="448056"/>
            <a:ext cx="8152276" cy="640080"/>
          </a:xfrm>
        </p:spPr>
        <p:txBody>
          <a:bodyPr>
            <a:normAutofit/>
          </a:bodyPr>
          <a:lstStyle/>
          <a:p>
            <a:r>
              <a:rPr lang="en-US" b="1" dirty="0">
                <a:latin typeface="Segoe UI Light" panose="020B0502040204020203" pitchFamily="34" charset="0"/>
                <a:cs typeface="Segoe UI Light" panose="020B0502040204020203" pitchFamily="34" charset="0"/>
              </a:rPr>
              <a:t>Collecting and Organizing Data</a:t>
            </a:r>
          </a:p>
        </p:txBody>
      </p:sp>
      <p:pic>
        <p:nvPicPr>
          <p:cNvPr id="31" name="Picture 30" descr="Syracuse University - Wikipedia">
            <a:extLst>
              <a:ext uri="{FF2B5EF4-FFF2-40B4-BE49-F238E27FC236}">
                <a16:creationId xmlns:a16="http://schemas.microsoft.com/office/drawing/2014/main" id="{C0361F92-925C-430C-BCEA-061EE1528092}"/>
              </a:ext>
            </a:extLst>
          </p:cNvPr>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148751" y="350981"/>
            <a:ext cx="664559" cy="748452"/>
          </a:xfrm>
          <a:prstGeom prst="rect">
            <a:avLst/>
          </a:prstGeom>
          <a:noFill/>
          <a:ln>
            <a:noFill/>
          </a:ln>
        </p:spPr>
      </p:pic>
      <p:sp>
        <p:nvSpPr>
          <p:cNvPr id="32" name="TextBox 31">
            <a:extLst>
              <a:ext uri="{FF2B5EF4-FFF2-40B4-BE49-F238E27FC236}">
                <a16:creationId xmlns:a16="http://schemas.microsoft.com/office/drawing/2014/main" id="{A7C8FBA5-C7A3-432F-AA3A-C493B996977D}"/>
              </a:ext>
            </a:extLst>
          </p:cNvPr>
          <p:cNvSpPr txBox="1"/>
          <p:nvPr/>
        </p:nvSpPr>
        <p:spPr>
          <a:xfrm>
            <a:off x="9487541" y="6256605"/>
            <a:ext cx="2468689" cy="307777"/>
          </a:xfrm>
          <a:prstGeom prst="rect">
            <a:avLst/>
          </a:prstGeom>
          <a:noFill/>
        </p:spPr>
        <p:txBody>
          <a:bodyPr wrap="none" rtlCol="0">
            <a:spAutoFit/>
          </a:bodyPr>
          <a:lstStyle/>
          <a:p>
            <a:r>
              <a:rPr lang="en-US" sz="1400" b="1" dirty="0">
                <a:solidFill>
                  <a:srgbClr val="D24726"/>
                </a:solidFill>
              </a:rPr>
              <a:t>Portfolio Milestone Project</a:t>
            </a:r>
          </a:p>
        </p:txBody>
      </p:sp>
      <p:pic>
        <p:nvPicPr>
          <p:cNvPr id="5" name="תמונה 2">
            <a:extLst>
              <a:ext uri="{FF2B5EF4-FFF2-40B4-BE49-F238E27FC236}">
                <a16:creationId xmlns:a16="http://schemas.microsoft.com/office/drawing/2014/main" id="{2D2C4918-07CE-475A-93E2-3355DDAC3E42}"/>
              </a:ext>
            </a:extLst>
          </p:cNvPr>
          <p:cNvPicPr/>
          <p:nvPr/>
        </p:nvPicPr>
        <p:blipFill>
          <a:blip r:embed="rId3">
            <a:extLst>
              <a:ext uri="{28A0092B-C50C-407E-A947-70E740481C1C}">
                <a14:useLocalDpi xmlns:a14="http://schemas.microsoft.com/office/drawing/2010/main" val="0"/>
              </a:ext>
            </a:extLst>
          </a:blip>
          <a:stretch>
            <a:fillRect/>
          </a:stretch>
        </p:blipFill>
        <p:spPr>
          <a:xfrm>
            <a:off x="2129412" y="1671973"/>
            <a:ext cx="7955619" cy="4054124"/>
          </a:xfrm>
          <a:prstGeom prst="rect">
            <a:avLst/>
          </a:prstGeom>
        </p:spPr>
      </p:pic>
    </p:spTree>
    <p:extLst>
      <p:ext uri="{BB962C8B-B14F-4D97-AF65-F5344CB8AC3E}">
        <p14:creationId xmlns:p14="http://schemas.microsoft.com/office/powerpoint/2010/main" val="2450862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F25A0713-A64B-439B-91E9-551CE2BAEA8D}" vid="{FD9CE0B8-0910-4446-AF74-F335AEE71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8a52e8c320b9a064ae3583ae3861c9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8020cb39231a0945110f9cd888b521a"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FD7FC771-7DFE-49DA-B577-71181BFBCB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EE8C63A-4744-4DE4-BB49-0FF0B5375C60}">
  <ds:schemaRefs>
    <ds:schemaRef ds:uri="http://schemas.microsoft.com/sharepoint/v3/contenttype/forms"/>
  </ds:schemaRefs>
</ds:datastoreItem>
</file>

<file path=customXml/itemProps3.xml><?xml version="1.0" encoding="utf-8"?>
<ds:datastoreItem xmlns:ds="http://schemas.openxmlformats.org/officeDocument/2006/customXml" ds:itemID="{950072C5-DDE0-4258-BA7A-4D4B80DFA63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{83E6291A-1AF4-4917-8501-8EA296068E20}tf10001108_win32</Template>
  <TotalTime>107</TotalTime>
  <Words>733</Words>
  <Application>Microsoft Office PowerPoint</Application>
  <PresentationFormat>Widescreen</PresentationFormat>
  <Paragraphs>102</Paragraphs>
  <Slides>15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Segoe UI</vt:lpstr>
      <vt:lpstr>Segoe UI Light</vt:lpstr>
      <vt:lpstr>Segoe UI Semibold</vt:lpstr>
      <vt:lpstr>WelcomeDoc</vt:lpstr>
      <vt:lpstr>Portfolio Milestone Project</vt:lpstr>
      <vt:lpstr>The Program’s Learning Goals</vt:lpstr>
      <vt:lpstr>Final Projects overview</vt:lpstr>
      <vt:lpstr>IST687 – Introduction to Data Science</vt:lpstr>
      <vt:lpstr>IST707 – Data Analytics</vt:lpstr>
      <vt:lpstr>IST652 – Scripting for Data Analysis</vt:lpstr>
      <vt:lpstr>IST718 – Big Data Analytics</vt:lpstr>
      <vt:lpstr>Description of the Major Practice Areas in Data Science</vt:lpstr>
      <vt:lpstr>Collecting and Organizing Data</vt:lpstr>
      <vt:lpstr>Identifying Patterns in Data via Visualization, Statistical Analysis, and Data Mining</vt:lpstr>
      <vt:lpstr>Developing Alternative Strategies Based on the Data</vt:lpstr>
      <vt:lpstr>Developing a Plan of Action to Implement the Business Decisions Derived from the Analysis</vt:lpstr>
      <vt:lpstr>Demonstrating Communication Skills Regarding Data and Its Analysis for Managers, IT Professionals, Programmers, Statisticians, And Other Relevant Professionals in Their Organization</vt:lpstr>
      <vt:lpstr>Synthesizing the Ethical Dimensions of Data Science Practice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Portfolio Milestone Project</dc:title>
  <dc:creator>Kobi Wiseman</dc:creator>
  <cp:keywords/>
  <cp:lastModifiedBy>Kobi Wiseman</cp:lastModifiedBy>
  <cp:revision>18</cp:revision>
  <dcterms:created xsi:type="dcterms:W3CDTF">2021-04-16T22:06:34Z</dcterms:created>
  <dcterms:modified xsi:type="dcterms:W3CDTF">2021-04-16T23:53:49Z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